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280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06"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6EAD8-BB5D-474F-81FD-C60D95C03AD0}" type="datetimeFigureOut">
              <a:rPr lang="en-US" smtClean="0"/>
              <a:pPr/>
              <a:t>11/12/2014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2BC207-1EEB-4610-950C-AA9A82200152}" type="slidenum">
              <a:rPr lang="en-US" smtClean="0"/>
              <a:pPr/>
              <a:t>‹#›</a:t>
            </a:fld>
            <a:endParaRPr lang="en-US"/>
          </a:p>
        </p:txBody>
      </p:sp>
    </p:spTree>
    <p:extLst>
      <p:ext uri="{BB962C8B-B14F-4D97-AF65-F5344CB8AC3E}">
        <p14:creationId xmlns:p14="http://schemas.microsoft.com/office/powerpoint/2010/main" val="991092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6984883-228B-4F16-9FA5-5416B8827807}"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984883-228B-4F16-9FA5-5416B8827807}"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6984883-228B-4F16-9FA5-5416B8827807}"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984883-228B-4F16-9FA5-5416B88278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8E0CEE3-7943-418E-9096-42E162297F74}" type="datetimeFigureOut">
              <a:rPr lang="en-US" smtClean="0"/>
              <a:pPr/>
              <a:t>11/12/2014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984883-228B-4F16-9FA5-5416B8827807}"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8E0CEE3-7943-418E-9096-42E162297F74}" type="datetimeFigureOut">
              <a:rPr lang="en-US" smtClean="0"/>
              <a:pPr/>
              <a:t>11/12/2014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6984883-228B-4F16-9FA5-5416B8827807}"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CdnImm # 14 </a:t>
            </a:r>
            <a:br>
              <a:rPr lang="en-US" sz="3200" b="1" dirty="0" smtClean="0"/>
            </a:br>
            <a:r>
              <a:rPr lang="fr-FR" sz="2800" b="1" dirty="0" smtClean="0">
                <a:solidFill>
                  <a:schemeClr val="tx1"/>
                </a:solidFill>
                <a:latin typeface="Estrangelo Edessa" pitchFamily="66" charset="0"/>
                <a:cs typeface="Estrangelo Edessa" pitchFamily="66" charset="0"/>
              </a:rPr>
              <a:t>Immigration et Bilinguisme : Quel avenir pour le français en Ontario ?</a:t>
            </a:r>
            <a:r>
              <a:rPr lang="en-US" sz="3200" dirty="0" smtClean="0"/>
              <a:t/>
            </a:r>
            <a:br>
              <a:rPr lang="en-US" sz="3200" dirty="0" smtClean="0"/>
            </a:br>
            <a:r>
              <a:rPr lang="en-US" sz="3200" b="1" dirty="0" smtClean="0">
                <a:solidFill>
                  <a:schemeClr val="accent5"/>
                </a:solidFill>
                <a:latin typeface="Estrangelo Edessa" pitchFamily="66" charset="0"/>
                <a:cs typeface="Estrangelo Edessa" pitchFamily="66" charset="0"/>
              </a:rPr>
              <a:t>Vendredi le 14 novembre 2014</a:t>
            </a:r>
            <a:endParaRPr lang="en-US" sz="3200" b="1" dirty="0">
              <a:solidFill>
                <a:schemeClr val="accent5"/>
              </a:solidFill>
              <a:latin typeface="Estrangelo Edessa" pitchFamily="66" charset="0"/>
              <a:cs typeface="Estrangelo Edessa" pitchFamily="66" charset="0"/>
            </a:endParaRPr>
          </a:p>
        </p:txBody>
      </p:sp>
      <p:sp>
        <p:nvSpPr>
          <p:cNvPr id="3" name="Subtitle 2"/>
          <p:cNvSpPr>
            <a:spLocks noGrp="1"/>
          </p:cNvSpPr>
          <p:nvPr>
            <p:ph type="subTitle" idx="1"/>
          </p:nvPr>
        </p:nvSpPr>
        <p:spPr>
          <a:xfrm>
            <a:off x="1432560" y="1850064"/>
            <a:ext cx="7406640" cy="2721936"/>
          </a:xfrm>
        </p:spPr>
        <p:txBody>
          <a:bodyPr>
            <a:normAutofit/>
          </a:bodyPr>
          <a:lstStyle/>
          <a:p>
            <a:pPr algn="ctr"/>
            <a:endParaRPr lang="fr-FR" b="1" dirty="0" smtClean="0"/>
          </a:p>
          <a:p>
            <a:pPr algn="ctr"/>
            <a:r>
              <a:rPr lang="fr-FR" b="1" dirty="0" smtClean="0"/>
              <a:t>Vivre en français au canada : le choix d’une province idéale</a:t>
            </a:r>
            <a:endParaRPr lang="en-US" dirty="0" smtClean="0"/>
          </a:p>
          <a:p>
            <a:pPr algn="ctr"/>
            <a:r>
              <a:rPr lang="en-US" sz="3600" b="1" dirty="0" smtClean="0">
                <a:solidFill>
                  <a:srgbClr val="002060"/>
                </a:solidFill>
                <a:latin typeface="Estrangelo Edessa" pitchFamily="66" charset="0"/>
                <a:cs typeface="Estrangelo Edessa" pitchFamily="66" charset="0"/>
              </a:rPr>
              <a:t>B</a:t>
            </a:r>
            <a:r>
              <a:rPr lang="en-US" sz="3600" b="1" dirty="0" smtClean="0">
                <a:solidFill>
                  <a:srgbClr val="002060"/>
                </a:solidFill>
                <a:latin typeface="Estrangelo Edessa"/>
                <a:cs typeface="Estrangelo Edessa"/>
              </a:rPr>
              <a:t>éatrice Ngoya </a:t>
            </a:r>
          </a:p>
          <a:p>
            <a:pPr algn="ctr"/>
            <a:r>
              <a:rPr lang="en-US" sz="3600" b="1" dirty="0" smtClean="0">
                <a:solidFill>
                  <a:srgbClr val="002060"/>
                </a:solidFill>
                <a:latin typeface="Estrangelo Edessa"/>
                <a:cs typeface="Estrangelo Edessa"/>
              </a:rPr>
              <a:t>Infirmière  praticienne </a:t>
            </a:r>
            <a:endParaRPr lang="en-US" sz="3600" b="1" dirty="0">
              <a:solidFill>
                <a:srgbClr val="002060"/>
              </a:solidFill>
              <a:latin typeface="Estrangelo Edessa" pitchFamily="66" charset="0"/>
              <a:cs typeface="Estrangelo Edessa"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Je me sens acceptée</a:t>
            </a:r>
            <a:r>
              <a:rPr lang="en-US" dirty="0" smtClean="0">
                <a:latin typeface="Estrangelo Edessa" pitchFamily="66" charset="0"/>
                <a:cs typeface="Estrangelo Edessa" pitchFamily="66" charset="0"/>
              </a:rPr>
              <a:t/>
            </a:r>
            <a:br>
              <a:rPr lang="en-US" dirty="0" smtClean="0">
                <a:latin typeface="Estrangelo Edessa" pitchFamily="66" charset="0"/>
                <a:cs typeface="Estrangelo Edessa" pitchFamily="66" charset="0"/>
              </a:rPr>
            </a:b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Par mes paires et paires francophones issus de différents milieux</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 mes cercles de camarades et collègues de travail</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 les Sœurs et Frères de ma communauté de foi</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 toutes les personnes qui sont ouvertes aux Néo-Canadiens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 toutes les personnes avec qui nous partageons les mêmes loisirs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t> </a:t>
            </a:r>
            <a:r>
              <a:rPr lang="fr-FR" b="1" dirty="0" smtClean="0">
                <a:latin typeface="Estrangelo Edessa" pitchFamily="66" charset="0"/>
                <a:cs typeface="Estrangelo Edessa" pitchFamily="66" charset="0"/>
              </a:rPr>
              <a:t>Je partage ce qui m’est cher avec aisance</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À cause de la langue française que je maîtrise si bien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À cause de multiples conversations que j’ai eues avec les Québécoises et Québécois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À cause de mes lectures des magazines et journaux en français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À cause du journal télévisé e français, le seul que je suis et que j’aime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À cause de membres de ma famille avec qui je parle en français chaque jour</a:t>
            </a:r>
            <a:endParaRPr lang="en-US" b="1"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Je m’intègre plus vite </a:t>
            </a:r>
            <a:r>
              <a:rPr lang="en-US" dirty="0" smtClean="0">
                <a:latin typeface="Estrangelo Edessa" pitchFamily="66" charset="0"/>
                <a:cs typeface="Estrangelo Edessa" pitchFamily="66" charset="0"/>
              </a:rPr>
              <a:t/>
            </a:r>
            <a:br>
              <a:rPr lang="en-US" dirty="0" smtClean="0">
                <a:latin typeface="Estrangelo Edessa" pitchFamily="66" charset="0"/>
                <a:cs typeface="Estrangelo Edessa" pitchFamily="66" charset="0"/>
              </a:rPr>
            </a:b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20000"/>
          </a:bodyPr>
          <a:lstStyle/>
          <a:p>
            <a:pPr lvl="0"/>
            <a:r>
              <a:rPr lang="fr-FR" b="1" dirty="0" smtClean="0">
                <a:solidFill>
                  <a:srgbClr val="000066"/>
                </a:solidFill>
                <a:latin typeface="Estrangelo Edessa" pitchFamily="66" charset="0"/>
                <a:cs typeface="Estrangelo Edessa" pitchFamily="66" charset="0"/>
              </a:rPr>
              <a:t>De par mes souplesses langagières du français local et du français standard</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De par mes observations sur ce qui est acceptable  et de ce qui ne l’est pas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De par les bonnes questions que je pose en français sur tout ce que je ne comprends pas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Parce que j’ai aimé et j’ai appris à aimer ma nouvelle vie depuis mon installation au Québec</a:t>
            </a:r>
            <a:endParaRPr lang="en-US" b="1" dirty="0" smtClean="0">
              <a:solidFill>
                <a:srgbClr val="000066"/>
              </a:solidFill>
              <a:latin typeface="Estrangelo Edessa" pitchFamily="66" charset="0"/>
              <a:cs typeface="Estrangelo Edessa" pitchFamily="66" charset="0"/>
            </a:endParaRPr>
          </a:p>
          <a:p>
            <a:r>
              <a:rPr lang="fr-FR" b="1" dirty="0" smtClean="0">
                <a:solidFill>
                  <a:srgbClr val="000066"/>
                </a:solidFill>
                <a:latin typeface="Estrangelo Edessa" pitchFamily="66" charset="0"/>
                <a:cs typeface="Estrangelo Edessa" pitchFamily="66" charset="0"/>
              </a:rPr>
              <a:t>Parce que j’ai compris comment il fallait vivre en français  au Québec</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Estrangelo Edessa" pitchFamily="66" charset="0"/>
                <a:cs typeface="Estrangelo Edessa" pitchFamily="66" charset="0"/>
              </a:rPr>
              <a:t>L’anglais et moi </a:t>
            </a:r>
            <a:endParaRPr lang="en-US" b="1"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algn="ctr">
              <a:buNone/>
            </a:pPr>
            <a:r>
              <a:rPr lang="fr-FR" sz="5400" b="1" dirty="0" smtClean="0">
                <a:latin typeface="Estrangelo Edessa" pitchFamily="66" charset="0"/>
                <a:cs typeface="Estrangelo Edessa" pitchFamily="66" charset="0"/>
              </a:rPr>
              <a:t>Mes premiers contacts avec l’anglais et les  anglophones : </a:t>
            </a:r>
          </a:p>
          <a:p>
            <a:pPr algn="ctr">
              <a:buNone/>
            </a:pPr>
            <a:r>
              <a:rPr lang="fr-FR" sz="5400" b="1" dirty="0" smtClean="0">
                <a:latin typeface="Estrangelo Edessa" pitchFamily="66" charset="0"/>
                <a:cs typeface="Estrangelo Edessa" pitchFamily="66" charset="0"/>
              </a:rPr>
              <a:t>Ce que j’ai appris</a:t>
            </a:r>
            <a:endParaRPr lang="en-US" sz="5400" dirty="0" smtClean="0">
              <a:latin typeface="Estrangelo Edessa" pitchFamily="66" charset="0"/>
              <a:cs typeface="Estrangelo Edessa" pitchFamily="66" charset="0"/>
            </a:endParaRP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Mon niveau d’anglais </a:t>
            </a:r>
            <a:r>
              <a:rPr lang="en-US" dirty="0" smtClean="0">
                <a:latin typeface="Estrangelo Edessa" pitchFamily="66" charset="0"/>
                <a:cs typeface="Estrangelo Edessa" pitchFamily="66" charset="0"/>
              </a:rPr>
              <a:t/>
            </a:r>
            <a:br>
              <a:rPr lang="en-US" dirty="0" smtClean="0">
                <a:latin typeface="Estrangelo Edessa" pitchFamily="66" charset="0"/>
                <a:cs typeface="Estrangelo Edessa" pitchFamily="66" charset="0"/>
              </a:rPr>
            </a:b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20000"/>
          </a:bodyPr>
          <a:lstStyle/>
          <a:p>
            <a:pPr lvl="0"/>
            <a:r>
              <a:rPr lang="fr-FR" b="1" dirty="0" smtClean="0">
                <a:solidFill>
                  <a:srgbClr val="000066"/>
                </a:solidFill>
                <a:latin typeface="Estrangelo Edessa" pitchFamily="66" charset="0"/>
                <a:cs typeface="Estrangelo Edessa" pitchFamily="66" charset="0"/>
              </a:rPr>
              <a:t>Je possédais un niveau de débutant dès mon arrivée au Québec</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Au fur et à mesure que je suis restée dans la province, j’ai perdu mon anglais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n’ai pas eu assez d’opportunités pour pratiquer l’anglais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ne suivais pas des émissions en anglais à la télévision</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ne m’imaginais pas vivre dans une autre province en dehors du Québec où j’étais à l’aise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b="1" dirty="0" smtClean="0">
                <a:latin typeface="Estrangelo Edessa" pitchFamily="66" charset="0"/>
                <a:cs typeface="Estrangelo Edessa" pitchFamily="66" charset="0"/>
              </a:rPr>
              <a:t>L’anglais en Ontario</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On ne peut vivre sans une connaissance appropriée de l’anglais en Ontario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Les emplois strictement en français en Ontario ne sont pas nombreux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De nombreuses opportunités d’apprentissage existent, mais avec des qualités différentes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Il m’arrive d’avoir un peu peur de l’anglais : Vais-je vraiment maîtriser cette langue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L’intégration professionnelle et linguistique vont de pair en Ontario </a:t>
            </a:r>
            <a:endParaRPr lang="en-US" b="1"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L’anglais technique dans mon domaine</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a:bodyPr>
          <a:lstStyle/>
          <a:p>
            <a:pPr lvl="0"/>
            <a:r>
              <a:rPr lang="fr-FR" b="1" dirty="0" smtClean="0">
                <a:solidFill>
                  <a:srgbClr val="000066"/>
                </a:solidFill>
                <a:latin typeface="Estrangelo Edessa" pitchFamily="66" charset="0"/>
                <a:cs typeface="Estrangelo Edessa" pitchFamily="66" charset="0"/>
              </a:rPr>
              <a:t>Un grand défi : maîtriser l’anglais médical</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Un grand souci : où trouver de ressources appropriées à ce sujet</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pense nouer des relations avec une infirmière  bilingue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pense m’abonner à une revue pour Infirmières et infirmiers bilingues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Je voudrais être bénévole dans un centre médical anglophone</a:t>
            </a:r>
            <a:endParaRPr lang="en-US" b="1"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b="1" dirty="0" smtClean="0">
                <a:solidFill>
                  <a:srgbClr val="000066"/>
                </a:solidFill>
                <a:latin typeface="Estrangelo Edessa" pitchFamily="66" charset="0"/>
                <a:cs typeface="Estrangelo Edessa" pitchFamily="66" charset="0"/>
              </a:rPr>
              <a:t>L’anglais de communication</a:t>
            </a:r>
            <a:endParaRPr lang="en-US" dirty="0">
              <a:solidFill>
                <a:srgbClr val="000066"/>
              </a:solidFill>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Mon grand souci  à ce propos : améliore mon accent</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Avoir le courage de parler l’anglais avec des inconnus sans peur</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M’habituer à  l’accent Ontario-canadien anglophone par les médias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Assister et participer à des présentations artistiques et culturelles en anglais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Maîtriser ma communication en anglais d’ici fin 2015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solidFill>
                  <a:srgbClr val="000066"/>
                </a:solidFill>
                <a:latin typeface="Estrangelo Edessa" pitchFamily="66" charset="0"/>
                <a:cs typeface="Estrangelo Edessa" pitchFamily="66" charset="0"/>
              </a:rPr>
              <a:t>Les Anglophones et moi </a:t>
            </a:r>
            <a:r>
              <a:rPr lang="en-US" dirty="0" smtClean="0">
                <a:solidFill>
                  <a:srgbClr val="000066"/>
                </a:solidFill>
                <a:latin typeface="Estrangelo Edessa" pitchFamily="66" charset="0"/>
                <a:cs typeface="Estrangelo Edessa" pitchFamily="66" charset="0"/>
              </a:rPr>
              <a:t/>
            </a:r>
            <a:br>
              <a:rPr lang="en-US" dirty="0" smtClean="0">
                <a:solidFill>
                  <a:srgbClr val="000066"/>
                </a:solidFill>
                <a:latin typeface="Estrangelo Edessa" pitchFamily="66" charset="0"/>
                <a:cs typeface="Estrangelo Edessa" pitchFamily="66" charset="0"/>
              </a:rPr>
            </a:br>
            <a:endParaRPr lang="en-US" dirty="0">
              <a:solidFill>
                <a:srgbClr val="000066"/>
              </a:solidFill>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20000"/>
          </a:bodyPr>
          <a:lstStyle/>
          <a:p>
            <a:pPr lvl="0"/>
            <a:r>
              <a:rPr lang="fr-FR" b="1" dirty="0" smtClean="0">
                <a:solidFill>
                  <a:srgbClr val="000066"/>
                </a:solidFill>
                <a:latin typeface="Estrangelo Edessa" pitchFamily="66" charset="0"/>
                <a:cs typeface="Estrangelo Edessa" pitchFamily="66" charset="0"/>
              </a:rPr>
              <a:t>Je trouve que bien d’anglophones sont courtois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Mes premières impressions sur eux  ont été encourageantes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Les Anglophones ne critiquent pas celles et ceux qui apprennent encore l’anglais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Les Anglophones encouragent l’apprentissage de leur langue, quel que soit ton accent</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Les Anglophones aiment beaucoup les blagues : cela aide beaucoup à se sentir à l’aise</a:t>
            </a:r>
            <a:endParaRPr lang="en-US" b="1"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Estrangelo Edessa" pitchFamily="66" charset="0"/>
                <a:cs typeface="Estrangelo Edessa" pitchFamily="66" charset="0"/>
              </a:rPr>
              <a:t>Vivre en Ontario</a:t>
            </a:r>
            <a:endParaRPr lang="en-US" b="1"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algn="ctr">
              <a:buNone/>
            </a:pPr>
            <a:r>
              <a:rPr lang="fr-FR" b="1" dirty="0" smtClean="0">
                <a:latin typeface="Estrangelo Edessa" pitchFamily="66" charset="0"/>
                <a:cs typeface="Estrangelo Edessa" pitchFamily="66" charset="0"/>
              </a:rPr>
              <a:t>Vivre en Ontario comme bilingue : Opportunités et défis</a:t>
            </a:r>
            <a:endParaRPr lang="en-US" dirty="0" smtClean="0">
              <a:latin typeface="Estrangelo Edessa" pitchFamily="66" charset="0"/>
              <a:cs typeface="Estrangelo Edessa" pitchFamily="66" charset="0"/>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smtClean="0"/>
              <a:t>But de ma présentation </a:t>
            </a:r>
            <a:endParaRPr lang="en-US" dirty="0"/>
          </a:p>
        </p:txBody>
      </p:sp>
      <p:sp>
        <p:nvSpPr>
          <p:cNvPr id="3" name="Content Placeholder 2"/>
          <p:cNvSpPr>
            <a:spLocks noGrp="1"/>
          </p:cNvSpPr>
          <p:nvPr>
            <p:ph idx="1"/>
          </p:nvPr>
        </p:nvSpPr>
        <p:spPr/>
        <p:txBody>
          <a:bodyPr/>
          <a:lstStyle/>
          <a:p>
            <a:pPr lvl="0"/>
            <a:r>
              <a:rPr lang="fr-FR" b="1" dirty="0" smtClean="0">
                <a:solidFill>
                  <a:srgbClr val="000066"/>
                </a:solidFill>
                <a:latin typeface="Estrangelo Edessa" pitchFamily="66" charset="0"/>
                <a:cs typeface="Estrangelo Edessa" pitchFamily="66" charset="0"/>
              </a:rPr>
              <a:t>Partager mes opinions sur ce que signifie pour moi vivre en français</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 français dans le milieu professionnel au Québec </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L’importance de l’anglais dans la recherche bilingue </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Vivre en français dans ma vie quotidienne : le prix à payer </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Être francophone en Ontario </a:t>
            </a:r>
            <a:endParaRPr lang="en-US" dirty="0">
              <a:solidFill>
                <a:srgbClr val="000066"/>
              </a:solidFill>
              <a:latin typeface="Estrangelo Edessa" pitchFamily="66" charset="0"/>
              <a:cs typeface="Estrangelo Edessa"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
            </a:r>
            <a:br>
              <a:rPr lang="fr-FR" b="1" dirty="0" smtClean="0">
                <a:latin typeface="Estrangelo Edessa" pitchFamily="66" charset="0"/>
                <a:cs typeface="Estrangelo Edessa" pitchFamily="66" charset="0"/>
              </a:rPr>
            </a:br>
            <a:r>
              <a:rPr lang="fr-FR" b="1" dirty="0" smtClean="0">
                <a:latin typeface="Estrangelo Edessa" pitchFamily="66" charset="0"/>
                <a:cs typeface="Estrangelo Edessa" pitchFamily="66" charset="0"/>
              </a:rPr>
              <a:t>Anglais Langue Seconde : Qualité de l’instruction </a:t>
            </a:r>
            <a:r>
              <a:rPr lang="en-US" dirty="0" smtClean="0">
                <a:latin typeface="Estrangelo Edessa" pitchFamily="66" charset="0"/>
                <a:cs typeface="Estrangelo Edessa" pitchFamily="66" charset="0"/>
              </a:rPr>
              <a:t/>
            </a:r>
            <a:br>
              <a:rPr lang="en-US" dirty="0" smtClean="0">
                <a:latin typeface="Estrangelo Edessa" pitchFamily="66" charset="0"/>
                <a:cs typeface="Estrangelo Edessa" pitchFamily="66" charset="0"/>
              </a:rPr>
            </a:b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lnSpcReduction="10000"/>
          </a:bodyPr>
          <a:lstStyle/>
          <a:p>
            <a:pPr lvl="0"/>
            <a:r>
              <a:rPr lang="fr-FR" b="1" dirty="0" smtClean="0">
                <a:solidFill>
                  <a:srgbClr val="000066"/>
                </a:solidFill>
                <a:latin typeface="Estrangelo Edessa" pitchFamily="66" charset="0"/>
                <a:cs typeface="Estrangelo Edessa" pitchFamily="66" charset="0"/>
              </a:rPr>
              <a:t>Nombre d’heures insuffisant</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Pas assez de pratique en dehors du Centre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Nécessité de tisser des liens avec une population immigrante non anglophone : un défi</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L’apprentissage de l’anglais technique pour le travail fait défaut</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Une dimension à développer : des outils linguistiques plus performants pour les élèves </a:t>
            </a:r>
            <a:endParaRPr lang="en-US" b="1"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b="1" dirty="0" smtClean="0">
                <a:latin typeface="Estrangelo Edessa" pitchFamily="66" charset="0"/>
                <a:cs typeface="Estrangelo Edessa" pitchFamily="66" charset="0"/>
              </a:rPr>
              <a:t>L’importance de la pratique </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r>
              <a:rPr lang="fr-FR" b="1" dirty="0" smtClean="0">
                <a:solidFill>
                  <a:srgbClr val="000066"/>
                </a:solidFill>
                <a:latin typeface="Estrangelo Edessa" pitchFamily="66" charset="0"/>
                <a:cs typeface="Estrangelo Edessa" pitchFamily="66" charset="0"/>
              </a:rPr>
              <a:t>Elle  est essentielle si l’on veut maîtriser l’anglais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Elle doit se faire  en tous lieux lorsque les opportunités se font  voir</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Pratiquer avec des anglophones est devenu un impératif pour moi</a:t>
            </a:r>
            <a:endParaRPr lang="en-US" b="1" dirty="0" smtClean="0">
              <a:solidFill>
                <a:srgbClr val="000066"/>
              </a:solidFill>
              <a:latin typeface="Estrangelo Edessa" pitchFamily="66" charset="0"/>
              <a:cs typeface="Estrangelo Edessa" pitchFamily="66" charset="0"/>
            </a:endParaRPr>
          </a:p>
          <a:p>
            <a:r>
              <a:rPr lang="fr-FR" b="1" dirty="0" smtClean="0">
                <a:solidFill>
                  <a:srgbClr val="000066"/>
                </a:solidFill>
                <a:latin typeface="Estrangelo Edessa" pitchFamily="66" charset="0"/>
                <a:cs typeface="Estrangelo Edessa" pitchFamily="66" charset="0"/>
              </a:rPr>
              <a:t>Je demeure très positive dans l’amélioration  de ma pratique</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Recherche d’une documentation appropriée</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lnSpcReduction="10000"/>
          </a:bodyPr>
          <a:lstStyle/>
          <a:p>
            <a:pPr lvl="0"/>
            <a:r>
              <a:rPr lang="fr-FR" b="1" dirty="0" smtClean="0">
                <a:solidFill>
                  <a:srgbClr val="000066"/>
                </a:solidFill>
                <a:latin typeface="Estrangelo Edessa" pitchFamily="66" charset="0"/>
                <a:cs typeface="Estrangelo Edessa" pitchFamily="66" charset="0"/>
              </a:rPr>
              <a:t>Dans mon domaine de prédilection : les sciences infirmières et de la santé</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Abonnement à des revues scientifiques dans mon domaine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Participation à des colloques et des congrès scientifiques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Publication des articles dans les revues scientifiques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Recherche des vidéos sur  internet relatifs à mon domaine ( en anglais</a:t>
            </a:r>
            <a:r>
              <a:rPr lang="fr-FR" dirty="0" smtClean="0"/>
              <a:t>) </a:t>
            </a:r>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Être bilingue sans perdre son français</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r>
              <a:rPr lang="fr-FR" b="1" dirty="0" smtClean="0">
                <a:solidFill>
                  <a:srgbClr val="000066"/>
                </a:solidFill>
                <a:latin typeface="Estrangelo Edessa" pitchFamily="66" charset="0"/>
                <a:cs typeface="Estrangelo Edessa" pitchFamily="66" charset="0"/>
              </a:rPr>
              <a:t>Un grand défi pour de nombreux francophones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 bilinguisme, à mon sens doit être équilibré</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Travailler dans les deux langues procure beaucoup d’avantages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 bilinguisme favorise  la mémoire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 bilinguisme reste et restera toujours un atout en Ontario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b="1" dirty="0" smtClean="0">
                <a:latin typeface="Estrangelo Edessa" pitchFamily="66" charset="0"/>
                <a:cs typeface="Estrangelo Edessa" pitchFamily="66" charset="0"/>
              </a:rPr>
              <a:t>Réflexions finales</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algn="ctr">
              <a:buNone/>
            </a:pPr>
            <a:r>
              <a:rPr lang="fr-FR" sz="4800" b="1" dirty="0" smtClean="0">
                <a:latin typeface="Estrangelo Edessa" pitchFamily="66" charset="0"/>
                <a:cs typeface="Estrangelo Edessa" pitchFamily="66" charset="0"/>
              </a:rPr>
              <a:t>Quelques réflexions finales pour les travailleurs en établissement francophone</a:t>
            </a:r>
            <a:r>
              <a:rPr lang="fr-FR" b="1" dirty="0" smtClean="0"/>
              <a:t>s </a:t>
            </a:r>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Mes premières impressions des agences francophones</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r>
              <a:rPr lang="fr-FR" b="1" dirty="0" smtClean="0">
                <a:solidFill>
                  <a:srgbClr val="000066"/>
                </a:solidFill>
                <a:latin typeface="Estrangelo Edessa" pitchFamily="66" charset="0"/>
                <a:cs typeface="Estrangelo Edessa" pitchFamily="66" charset="0"/>
              </a:rPr>
              <a:t>Qualité de services d’accueil laissent parfois à désirer</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Les compétences culturelles de certains travailleurs en établissement  sont faibles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Une amélioration de la qualité des services  s’impose</a:t>
            </a:r>
            <a:endParaRPr lang="en-US" b="1" dirty="0" smtClean="0">
              <a:solidFill>
                <a:srgbClr val="000066"/>
              </a:solidFill>
              <a:latin typeface="Estrangelo Edessa" pitchFamily="66" charset="0"/>
              <a:cs typeface="Estrangelo Edessa" pitchFamily="66" charset="0"/>
            </a:endParaRPr>
          </a:p>
          <a:p>
            <a:r>
              <a:rPr lang="fr-FR" b="1" dirty="0" smtClean="0">
                <a:solidFill>
                  <a:srgbClr val="000066"/>
                </a:solidFill>
                <a:latin typeface="Estrangelo Edessa" pitchFamily="66" charset="0"/>
                <a:cs typeface="Estrangelo Edessa" pitchFamily="66" charset="0"/>
              </a:rPr>
              <a:t>Les agences doivent se spécialiser dans la livraison de services</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Attentes des clientes et Clients francophones</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endParaRPr lang="fr-FR"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Bonne qualité des services </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Ponctualité </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Réponse rapide aux courriels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Compréhension de diverses cultures francophones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Information appropriée et adéquate </a:t>
            </a:r>
            <a:endParaRPr lang="en-US" b="1" dirty="0" smtClean="0">
              <a:solidFill>
                <a:srgbClr val="280666"/>
              </a:solidFill>
              <a:latin typeface="Estrangelo Edessa" pitchFamily="66" charset="0"/>
              <a:cs typeface="Estrangelo Edessa" pitchFamily="66" charset="0"/>
            </a:endParaRP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sz="4000" b="1" dirty="0" smtClean="0">
                <a:latin typeface="Estrangelo Edessa" pitchFamily="66" charset="0"/>
                <a:cs typeface="Estrangelo Edessa" pitchFamily="66" charset="0"/>
              </a:rPr>
              <a:t/>
            </a:r>
            <a:br>
              <a:rPr lang="fr-FR" sz="4000" b="1" dirty="0" smtClean="0">
                <a:latin typeface="Estrangelo Edessa" pitchFamily="66" charset="0"/>
                <a:cs typeface="Estrangelo Edessa" pitchFamily="66" charset="0"/>
              </a:rPr>
            </a:br>
            <a:r>
              <a:rPr lang="fr-FR" sz="4000" b="1" dirty="0" smtClean="0">
                <a:latin typeface="Estrangelo Edessa" pitchFamily="66" charset="0"/>
                <a:cs typeface="Estrangelo Edessa" pitchFamily="66" charset="0"/>
              </a:rPr>
              <a:t>Créer des espaces où les francophones se sentent à l’aise</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r>
              <a:rPr lang="fr-FR" b="1" dirty="0" smtClean="0">
                <a:solidFill>
                  <a:srgbClr val="280666"/>
                </a:solidFill>
                <a:latin typeface="Estrangelo Edessa" pitchFamily="66" charset="0"/>
                <a:cs typeface="Estrangelo Edessa" pitchFamily="66" charset="0"/>
              </a:rPr>
              <a:t>Il en existe déjà quelques-uns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Sensibiliser les francophones sur les offres de services en français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Faire découvrir  la richesse du français comme un capital économique en Ontario</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Faire rayonner la culture francophone de divers horizons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Commencer ce travail avec les tous petits enfants  </a:t>
            </a:r>
            <a:endParaRPr lang="en-US" b="1" dirty="0" smtClean="0">
              <a:solidFill>
                <a:srgbClr val="280666"/>
              </a:solidFill>
              <a:latin typeface="Estrangelo Edessa" pitchFamily="66" charset="0"/>
              <a:cs typeface="Estrangelo Edessa" pitchFamily="66" charset="0"/>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Une visibilité accrue des organismes francophones </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r>
              <a:rPr lang="fr-FR" b="1" dirty="0" smtClean="0">
                <a:solidFill>
                  <a:srgbClr val="280666"/>
                </a:solidFill>
                <a:latin typeface="Estrangelo Edessa" pitchFamily="66" charset="0"/>
                <a:cs typeface="Estrangelo Edessa" pitchFamily="66" charset="0"/>
              </a:rPr>
              <a:t>À travers les médias communautaires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À travers les leaders francophones formels et informels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À travers des campagnes et bonnes stratégies de liaison</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À travers des actions concertées entre les organismes eux-mêmes</a:t>
            </a:r>
            <a:endParaRPr lang="en-US" b="1" dirty="0" smtClean="0">
              <a:solidFill>
                <a:srgbClr val="280666"/>
              </a:solidFill>
              <a:latin typeface="Estrangelo Edessa" pitchFamily="66" charset="0"/>
              <a:cs typeface="Estrangelo Edessa" pitchFamily="66" charset="0"/>
            </a:endParaRPr>
          </a:p>
          <a:p>
            <a:pPr lvl="0"/>
            <a:r>
              <a:rPr lang="fr-FR" b="1" dirty="0" smtClean="0">
                <a:solidFill>
                  <a:srgbClr val="280666"/>
                </a:solidFill>
                <a:latin typeface="Estrangelo Edessa" pitchFamily="66" charset="0"/>
                <a:cs typeface="Estrangelo Edessa" pitchFamily="66" charset="0"/>
              </a:rPr>
              <a:t>À travers les évènements artistiques , culturels et sportifs  </a:t>
            </a:r>
            <a:endParaRPr lang="en-US" b="1" dirty="0">
              <a:solidFill>
                <a:srgbClr val="280666"/>
              </a:solidFill>
              <a:latin typeface="Estrangelo Edessa" pitchFamily="66" charset="0"/>
              <a:cs typeface="Estrangelo Edessa" pitchFamily="66"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FR" b="1" dirty="0" smtClean="0">
                <a:latin typeface="Estrangelo Edessa" pitchFamily="66" charset="0"/>
                <a:cs typeface="Estrangelo Edessa" pitchFamily="66" charset="0"/>
              </a:rPr>
              <a:t>Créer un slogan rassembleur</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pPr lvl="0"/>
            <a:r>
              <a:rPr lang="fr-FR" b="1" dirty="0" smtClean="0">
                <a:solidFill>
                  <a:srgbClr val="000066"/>
                </a:solidFill>
                <a:latin typeface="Estrangelo Edessa" pitchFamily="66" charset="0"/>
                <a:cs typeface="Estrangelo Edessa" pitchFamily="66" charset="0"/>
              </a:rPr>
              <a:t>Pour ne pas éparpiller les efforts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Pour plus de rentabilité de tous les efforts des uns et des autres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Pour donne une bonne image de la francophonie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Pour avoir un impact sur la vitalité linguistique du français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Pour attirer davantage des immigrants francophones en Ontario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b="1" dirty="0" smtClean="0">
                <a:latin typeface="Estrangelo Edessa" pitchFamily="66" charset="0"/>
                <a:cs typeface="Estrangelo Edessa" pitchFamily="66" charset="0"/>
              </a:rPr>
              <a:t>Pourquoi avoir choisi le Québec ?</a:t>
            </a:r>
            <a:r>
              <a:rPr lang="fr-FR" b="1" dirty="0" smtClean="0"/>
              <a:t> </a:t>
            </a:r>
            <a:endParaRPr lang="en-US" dirty="0"/>
          </a:p>
        </p:txBody>
      </p:sp>
      <p:sp>
        <p:nvSpPr>
          <p:cNvPr id="3" name="Content Placeholder 2"/>
          <p:cNvSpPr>
            <a:spLocks noGrp="1"/>
          </p:cNvSpPr>
          <p:nvPr>
            <p:ph idx="1"/>
          </p:nvPr>
        </p:nvSpPr>
        <p:spPr/>
        <p:txBody>
          <a:bodyPr>
            <a:normAutofit/>
          </a:bodyPr>
          <a:lstStyle/>
          <a:p>
            <a:pPr lvl="0"/>
            <a:r>
              <a:rPr lang="fr-FR" b="1" dirty="0" smtClean="0">
                <a:solidFill>
                  <a:srgbClr val="000066"/>
                </a:solidFill>
                <a:latin typeface="Estrangelo Edessa" pitchFamily="66" charset="0"/>
                <a:cs typeface="Estrangelo Edessa" pitchFamily="66" charset="0"/>
              </a:rPr>
              <a:t>La seule province francophone du Canada</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Avec le Québec, je retrouve une partie de ma culture francophone</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Destination favorite de la plupart des immigrants francophones</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Possibilité de poursuivre mes études en français sans devoir apprendre l’anglais</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Une grande partie de néo-canadiens francophones s’y retrouvent déj</a:t>
            </a:r>
            <a:r>
              <a:rPr lang="fr-FR" b="1" dirty="0" smtClean="0"/>
              <a:t>à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Estrangelo Edessa" pitchFamily="66" charset="0"/>
                <a:cs typeface="Estrangelo Edessa" pitchFamily="66" charset="0"/>
              </a:rPr>
              <a:t>Merci beaucoup!</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lstStyle/>
          <a:p>
            <a:endParaRPr lang="en-US" dirty="0" smtClean="0"/>
          </a:p>
          <a:p>
            <a:endParaRPr lang="en-US" dirty="0" smtClean="0"/>
          </a:p>
          <a:p>
            <a:pPr algn="ctr">
              <a:buNone/>
            </a:pPr>
            <a:r>
              <a:rPr lang="en-US" dirty="0" smtClean="0"/>
              <a:t>Avez-vous des questions?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smtClean="0"/>
              <a:t>Ajustement linguistique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r>
              <a:rPr lang="fr-FR" b="1" dirty="0" smtClean="0">
                <a:solidFill>
                  <a:srgbClr val="000066"/>
                </a:solidFill>
                <a:latin typeface="Estrangelo Edessa" pitchFamily="66" charset="0"/>
                <a:cs typeface="Estrangelo Edessa" pitchFamily="66" charset="0"/>
              </a:rPr>
              <a:t>Adaptation à l’accent québécois</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Apprentissage des expressions et idiomes locaux </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Adaptation au parler pour me faire comprendre</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Partage de mon bagage linguistique avec mes collègues de travail</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Lecture régulière des journaux et autres médias </a:t>
            </a:r>
            <a:endParaRPr lang="en-US" dirty="0">
              <a:solidFill>
                <a:srgbClr val="000066"/>
              </a:solidFill>
              <a:latin typeface="Estrangelo Edessa" pitchFamily="66" charset="0"/>
              <a:cs typeface="Estrangelo Edessa"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t>Ajustement culturel</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Apprentissage de la culture franco-québécoise</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Apprentissage du français et de la culture francophone  en dehors du Québec</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Acquisition des connaissances culturelles des francophonies particulières </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Fréquentation des musées, théâtres et autres évènements culturels du Québec</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Apprentissage de la culture et histoire du Québec pour une meilleure adaptation </a:t>
            </a:r>
            <a:endParaRPr lang="en-US" dirty="0" smtClean="0">
              <a:solidFill>
                <a:srgbClr val="000066"/>
              </a:solidFill>
              <a:latin typeface="Estrangelo Edessa" pitchFamily="66" charset="0"/>
              <a:cs typeface="Estrangelo Edessa" pitchFamily="66" charset="0"/>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Résultat : Métissage culturel et linguistique </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85000" lnSpcReduction="10000"/>
          </a:bodyPr>
          <a:lstStyle/>
          <a:p>
            <a:pPr lvl="0"/>
            <a:r>
              <a:rPr lang="fr-FR" b="1" dirty="0" smtClean="0">
                <a:solidFill>
                  <a:srgbClr val="000066"/>
                </a:solidFill>
                <a:latin typeface="Estrangelo Edessa" pitchFamily="66" charset="0"/>
                <a:cs typeface="Estrangelo Edessa" pitchFamily="66" charset="0"/>
              </a:rPr>
              <a:t>Suis-je encore Congolaise me demande-je souvent</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J’apprécie chaque élément culturel à sa juste valeur</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L’amour du français de la part des Québécois : Un grand exemple pour moi</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Langue et culture sont toujours liées : Impact de la culture québécoise sur la mienne</a:t>
            </a:r>
            <a:endParaRPr lang="en-US"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Le métissage culture me permet d’avoir un sens d’équilibre dans ma vie culturelle</a:t>
            </a:r>
            <a:endParaRPr lang="en-US" dirty="0" smtClean="0">
              <a:solidFill>
                <a:srgbClr val="000066"/>
              </a:solidFill>
              <a:latin typeface="Estrangelo Edessa" pitchFamily="66" charset="0"/>
              <a:cs typeface="Estrangelo Edessa" pitchFamily="66" charset="0"/>
            </a:endParaRPr>
          </a:p>
          <a:p>
            <a:r>
              <a:rPr lang="fr-FR" b="1" dirty="0" smtClean="0">
                <a:solidFill>
                  <a:srgbClr val="000066"/>
                </a:solidFill>
                <a:latin typeface="Estrangelo Edessa" pitchFamily="66" charset="0"/>
                <a:cs typeface="Estrangelo Edessa" pitchFamily="66" charset="0"/>
              </a:rPr>
              <a:t>Je ne voudrais cependant pas perdre ma culture francophone particulière</a:t>
            </a:r>
            <a:endParaRPr lang="en-US" dirty="0">
              <a:solidFill>
                <a:srgbClr val="000066"/>
              </a:solidFill>
              <a:latin typeface="Estrangelo Edessa" pitchFamily="66" charset="0"/>
              <a:cs typeface="Estrangelo Edessa"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280666"/>
                </a:solidFill>
                <a:latin typeface="Estrangelo Edessa" pitchFamily="66" charset="0"/>
                <a:cs typeface="Estrangelo Edessa" pitchFamily="66" charset="0"/>
              </a:rPr>
              <a:t>Apport du </a:t>
            </a:r>
            <a:r>
              <a:rPr lang="fr-FR" sz="4400" b="1" dirty="0" smtClean="0">
                <a:solidFill>
                  <a:srgbClr val="280666"/>
                </a:solidFill>
                <a:latin typeface="Estrangelo Edessa" pitchFamily="66" charset="0"/>
                <a:cs typeface="Estrangelo Edessa" pitchFamily="66" charset="0"/>
              </a:rPr>
              <a:t>français </a:t>
            </a:r>
            <a:endParaRPr lang="en-US" dirty="0">
              <a:solidFill>
                <a:srgbClr val="280666"/>
              </a:solidFill>
              <a:latin typeface="Estrangelo Edessa" pitchFamily="66" charset="0"/>
              <a:cs typeface="Estrangelo Edessa" pitchFamily="66" charset="0"/>
            </a:endParaRPr>
          </a:p>
        </p:txBody>
      </p:sp>
      <p:sp>
        <p:nvSpPr>
          <p:cNvPr id="3" name="Content Placeholder 2"/>
          <p:cNvSpPr>
            <a:spLocks noGrp="1"/>
          </p:cNvSpPr>
          <p:nvPr>
            <p:ph idx="1"/>
          </p:nvPr>
        </p:nvSpPr>
        <p:spPr/>
        <p:txBody>
          <a:bodyPr>
            <a:noAutofit/>
          </a:bodyPr>
          <a:lstStyle/>
          <a:p>
            <a:pPr algn="ctr">
              <a:buNone/>
            </a:pPr>
            <a:r>
              <a:rPr lang="fr-FR" sz="6000" b="1" dirty="0" smtClean="0">
                <a:latin typeface="Estrangelo Edessa" pitchFamily="66" charset="0"/>
                <a:cs typeface="Estrangelo Edessa" pitchFamily="66" charset="0"/>
              </a:rPr>
              <a:t>Ce que le français m’a toujours apporté : </a:t>
            </a:r>
          </a:p>
          <a:p>
            <a:pPr algn="ctr">
              <a:buNone/>
            </a:pPr>
            <a:r>
              <a:rPr lang="fr-FR" sz="6000" b="1" dirty="0" smtClean="0">
                <a:latin typeface="Estrangelo Edessa" pitchFamily="66" charset="0"/>
                <a:cs typeface="Estrangelo Edessa" pitchFamily="66" charset="0"/>
              </a:rPr>
              <a:t>Ouverture et satisfaction</a:t>
            </a:r>
            <a:endParaRPr lang="en-US" sz="6000" dirty="0" smtClean="0">
              <a:latin typeface="Estrangelo Edessa" pitchFamily="66" charset="0"/>
              <a:cs typeface="Estrangelo Edessa" pitchFamily="66" charset="0"/>
            </a:endParaRPr>
          </a:p>
          <a:p>
            <a:endParaRPr lang="en-US" sz="6600" dirty="0">
              <a:latin typeface="Estrangelo Edessa" pitchFamily="66" charset="0"/>
              <a:cs typeface="Estrangelo Edessa"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b="1" dirty="0" smtClean="0">
                <a:latin typeface="Estrangelo Edessa" pitchFamily="66" charset="0"/>
                <a:cs typeface="Estrangelo Edessa" pitchFamily="66" charset="0"/>
              </a:rPr>
              <a:t>Le français : Une langue de culture</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77500" lnSpcReduction="20000"/>
          </a:bodyPr>
          <a:lstStyle/>
          <a:p>
            <a:pPr lvl="0"/>
            <a:r>
              <a:rPr lang="fr-FR" b="1" dirty="0" smtClean="0">
                <a:solidFill>
                  <a:srgbClr val="000066"/>
                </a:solidFill>
                <a:latin typeface="Estrangelo Edessa" pitchFamily="66" charset="0"/>
                <a:cs typeface="Estrangelo Edessa" pitchFamily="66" charset="0"/>
              </a:rPr>
              <a:t>Quand nous défendons le français chez nous, ce sont toutes les langues du monde que nous défendons contre l'hégémonie d'une seule (Pierre Bourgault)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La francophonie, c'est un vaste pays, sans frontières. C'est celui de la langue française. C'est le pays de l'intérieur. C'est le pays invisible, spirituel, mental, moral qui est en chacun de nous (Gilles Vigneault) </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On peut être absolument, totalement fier de son héritage francophone, on peut être déterminé à avoir des lois qui protègent le français en Amérique du nord et, en même temps, être ouvert sur le monde et en profiter.( Jean-François Lisée)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b="1" dirty="0" smtClean="0">
                <a:latin typeface="Estrangelo Edessa" pitchFamily="66" charset="0"/>
                <a:cs typeface="Estrangelo Edessa" pitchFamily="66" charset="0"/>
              </a:rPr>
              <a:t>Je me sens comprise</a:t>
            </a:r>
            <a:endParaRPr lang="en-US" dirty="0">
              <a:latin typeface="Estrangelo Edessa" pitchFamily="66" charset="0"/>
              <a:cs typeface="Estrangelo Edessa" pitchFamily="66" charset="0"/>
            </a:endParaRPr>
          </a:p>
        </p:txBody>
      </p:sp>
      <p:sp>
        <p:nvSpPr>
          <p:cNvPr id="3" name="Content Placeholder 2"/>
          <p:cNvSpPr>
            <a:spLocks noGrp="1"/>
          </p:cNvSpPr>
          <p:nvPr>
            <p:ph idx="1"/>
          </p:nvPr>
        </p:nvSpPr>
        <p:spPr/>
        <p:txBody>
          <a:bodyPr>
            <a:normAutofit fontScale="92500" lnSpcReduction="10000"/>
          </a:bodyPr>
          <a:lstStyle/>
          <a:p>
            <a:pPr lvl="0"/>
            <a:r>
              <a:rPr lang="fr-FR" b="1" dirty="0" smtClean="0">
                <a:solidFill>
                  <a:srgbClr val="000066"/>
                </a:solidFill>
                <a:latin typeface="Estrangelo Edessa" pitchFamily="66" charset="0"/>
                <a:cs typeface="Estrangelo Edessa" pitchFamily="66" charset="0"/>
              </a:rPr>
              <a:t>Comme membre de la communauté francophone internationale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Comme néo-canadienne avec une histoire particulière : celle de mon pays d’origine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Comme infirmière professionnelle au sein de mon travail avec les patientes québécoises</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Comme habitante dans un quartier mixte dans une banlieue montréalaise</a:t>
            </a:r>
            <a:endParaRPr lang="en-US" b="1" dirty="0" smtClean="0">
              <a:solidFill>
                <a:srgbClr val="000066"/>
              </a:solidFill>
              <a:latin typeface="Estrangelo Edessa" pitchFamily="66" charset="0"/>
              <a:cs typeface="Estrangelo Edessa" pitchFamily="66" charset="0"/>
            </a:endParaRPr>
          </a:p>
          <a:p>
            <a:pPr lvl="0"/>
            <a:r>
              <a:rPr lang="fr-FR" b="1" dirty="0" smtClean="0">
                <a:solidFill>
                  <a:srgbClr val="000066"/>
                </a:solidFill>
                <a:latin typeface="Estrangelo Edessa" pitchFamily="66" charset="0"/>
                <a:cs typeface="Estrangelo Edessa" pitchFamily="66" charset="0"/>
              </a:rPr>
              <a:t>Comme  une citoyenne libre utilisant une langue nationale, même si minoritaire </a:t>
            </a:r>
            <a:endParaRPr lang="en-US" b="1" dirty="0">
              <a:solidFill>
                <a:srgbClr val="000066"/>
              </a:solidFill>
              <a:latin typeface="Estrangelo Edessa" pitchFamily="66" charset="0"/>
              <a:cs typeface="Estrangelo Edessa"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861</TotalTime>
  <Words>1095</Words>
  <Application>Microsoft Office PowerPoint</Application>
  <PresentationFormat>On-screen Show (4:3)</PresentationFormat>
  <Paragraphs>161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   CdnImm # 14  Immigration et Bilinguisme : Quel avenir pour le français en Ontario ? Vendredi le 14 novembre 2014</vt:lpstr>
      <vt:lpstr>But de ma présentation </vt:lpstr>
      <vt:lpstr>Pourquoi avoir choisi le Québec ? </vt:lpstr>
      <vt:lpstr>Ajustement linguistique  </vt:lpstr>
      <vt:lpstr>Ajustement culturel </vt:lpstr>
      <vt:lpstr>Résultat : Métissage culturel et linguistique </vt:lpstr>
      <vt:lpstr>Apport du français </vt:lpstr>
      <vt:lpstr>Le français : Une langue de culture</vt:lpstr>
      <vt:lpstr>Je me sens comprise</vt:lpstr>
      <vt:lpstr>Je me sens acceptée </vt:lpstr>
      <vt:lpstr> Je partage ce qui m’est cher avec aisance</vt:lpstr>
      <vt:lpstr>Je m’intègre plus vite  </vt:lpstr>
      <vt:lpstr>L’anglais et moi </vt:lpstr>
      <vt:lpstr>Mon niveau d’anglais  </vt:lpstr>
      <vt:lpstr>L’anglais en Ontario</vt:lpstr>
      <vt:lpstr>L’anglais technique dans mon domaine</vt:lpstr>
      <vt:lpstr>L’anglais de communication</vt:lpstr>
      <vt:lpstr>Les Anglophones et moi  </vt:lpstr>
      <vt:lpstr>Vivre en Ontario</vt:lpstr>
      <vt:lpstr> Anglais Langue Seconde : Qualité de l’instruction  </vt:lpstr>
      <vt:lpstr>L’importance de la pratique </vt:lpstr>
      <vt:lpstr>Recherche d’une documentation appropriée</vt:lpstr>
      <vt:lpstr>Être bilingue sans perdre son français</vt:lpstr>
      <vt:lpstr>Réflexions finales</vt:lpstr>
      <vt:lpstr>Mes premières impressions des agences francophones</vt:lpstr>
      <vt:lpstr>Attentes des clientes et Clients francophones</vt:lpstr>
      <vt:lpstr> Créer des espaces où les francophones se sentent à l’aise </vt:lpstr>
      <vt:lpstr>Une visibilité accrue des organismes francophones </vt:lpstr>
      <vt:lpstr>Créer un slogan rassembleur</vt:lpstr>
      <vt:lpstr>Merci beaucoup!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TOX1000- Concepts fondamentaux en toxicomanie</dc:title>
  <dc:creator>Lumembo</dc:creator>
  <cp:lastModifiedBy>asonko</cp:lastModifiedBy>
  <cp:revision>66</cp:revision>
  <dcterms:created xsi:type="dcterms:W3CDTF">2014-08-20T04:42:39Z</dcterms:created>
  <dcterms:modified xsi:type="dcterms:W3CDTF">2014-11-12T16:28:09Z</dcterms:modified>
</cp:coreProperties>
</file>